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747" r:id="rId2"/>
    <p:sldId id="1143" r:id="rId3"/>
    <p:sldId id="846" r:id="rId4"/>
    <p:sldId id="1121" r:id="rId5"/>
    <p:sldId id="1122" r:id="rId6"/>
    <p:sldId id="855" r:id="rId7"/>
    <p:sldId id="1126" r:id="rId8"/>
    <p:sldId id="863" r:id="rId9"/>
    <p:sldId id="1136" r:id="rId10"/>
    <p:sldId id="868" r:id="rId11"/>
    <p:sldId id="1141" r:id="rId12"/>
    <p:sldId id="1142" r:id="rId13"/>
  </p:sldIdLst>
  <p:sldSz cx="10688638" cy="7562850"/>
  <p:notesSz cx="10234613" cy="7104063"/>
  <p:defaultTextStyle>
    <a:defPPr>
      <a:defRPr lang="ja-JP"/>
    </a:defPPr>
    <a:lvl1pPr marL="0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5B67F0-5E4E-4D99-AC28-5B63B6EBDF8A}" v="223" dt="2021-07-19T05:59:30.3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88869" autoAdjust="0"/>
  </p:normalViewPr>
  <p:slideViewPr>
    <p:cSldViewPr snapToGrid="0" snapToObjects="1">
      <p:cViewPr varScale="1">
        <p:scale>
          <a:sx n="92" d="100"/>
          <a:sy n="92" d="100"/>
        </p:scale>
        <p:origin x="1704" y="8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/>
          <a:lstStyle>
            <a:lvl1pPr algn="l">
              <a:defRPr sz="1300"/>
            </a:lvl1pPr>
          </a:lstStyle>
          <a:p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797840" y="1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/>
          <a:lstStyle>
            <a:lvl1pPr algn="r">
              <a:defRPr sz="1300"/>
            </a:lvl1pPr>
          </a:lstStyle>
          <a:p>
            <a:r>
              <a:rPr lang="en-US" altLang="ja-JP"/>
              <a:t>2021/4/14</a:t>
            </a:r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747217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 anchor="b"/>
          <a:lstStyle>
            <a:lvl1pPr algn="l">
              <a:defRPr sz="1300"/>
            </a:lvl1pPr>
          </a:lstStyle>
          <a:p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797840" y="6747217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 anchor="b"/>
          <a:lstStyle>
            <a:lvl1pPr algn="r">
              <a:defRPr sz="1300"/>
            </a:lvl1pPr>
          </a:lstStyle>
          <a:p>
            <a:fld id="{231D43D4-FF75-7444-8A19-9BEA79D9747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755811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/>
          <a:lstStyle>
            <a:lvl1pPr algn="l">
              <a:defRPr sz="1300"/>
            </a:lvl1pPr>
          </a:lstStyle>
          <a:p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797840" y="1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/>
          <a:lstStyle>
            <a:lvl1pPr algn="r">
              <a:defRPr sz="1300"/>
            </a:lvl1pPr>
          </a:lstStyle>
          <a:p>
            <a:r>
              <a:rPr lang="en-US" altLang="ja-JP"/>
              <a:t>2021/4/14</a:t>
            </a:r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233738" y="531813"/>
            <a:ext cx="3767137" cy="2665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9" rIns="99057" bIns="49529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23462" y="3374432"/>
            <a:ext cx="8187690" cy="3196828"/>
          </a:xfrm>
          <a:prstGeom prst="rect">
            <a:avLst/>
          </a:prstGeom>
        </p:spPr>
        <p:txBody>
          <a:bodyPr vert="horz" lIns="99057" tIns="49529" rIns="99057" bIns="49529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6747217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 anchor="b"/>
          <a:lstStyle>
            <a:lvl1pPr algn="l">
              <a:defRPr sz="1300"/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797840" y="6747217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 anchor="b"/>
          <a:lstStyle>
            <a:lvl1pPr algn="r">
              <a:defRPr sz="1300"/>
            </a:lvl1pPr>
          </a:lstStyle>
          <a:p>
            <a:fld id="{4E53A2D9-5D7D-8347-ADB4-DE6EFBFBC46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06239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ja-JP"/>
              <a:t>2021/4/14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53A2D9-5D7D-8347-ADB4-DE6EFBFBC465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7741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ja-JP"/>
              <a:t>2021/4/14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53A2D9-5D7D-8347-ADB4-DE6EFBFBC465}" type="slidenum">
              <a:rPr lang="ja-JP" altLang="en-US" smtClean="0"/>
              <a:pPr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5489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top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9" y="0"/>
            <a:ext cx="10681359" cy="7553325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 userDrawn="1">
            <p:ph type="ctrTitle" hasCustomPrompt="1"/>
          </p:nvPr>
        </p:nvSpPr>
        <p:spPr>
          <a:xfrm>
            <a:off x="801648" y="2873580"/>
            <a:ext cx="9085342" cy="98257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ja-JP" altLang="en-US" sz="3800" b="1" spc="300" dirty="0"/>
              <a:t>研修タイトル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5"/>
          <p:cNvSpPr>
            <a:spLocks noGrp="1"/>
          </p:cNvSpPr>
          <p:nvPr>
            <p:ph type="title"/>
          </p:nvPr>
        </p:nvSpPr>
        <p:spPr>
          <a:xfrm>
            <a:off x="759945" y="707879"/>
            <a:ext cx="6006664" cy="468450"/>
          </a:xfrm>
          <a:prstGeom prst="rect">
            <a:avLst/>
          </a:prstGeom>
        </p:spPr>
        <p:txBody>
          <a:bodyPr vert="horz"/>
          <a:lstStyle>
            <a:lvl1pPr algn="l">
              <a:defRPr sz="2400" b="1"/>
            </a:lvl1pPr>
          </a:lstStyle>
          <a:p>
            <a:r>
              <a:rPr lang="ja-JP" altLang="en-US"/>
              <a:t>マスタ タイトルの書式設定</a:t>
            </a:r>
            <a:endParaRPr lang="ja-JP" altLang="en-US" dirty="0"/>
          </a:p>
        </p:txBody>
      </p:sp>
      <p:sp>
        <p:nvSpPr>
          <p:cNvPr id="8" name="サブタイトル 2"/>
          <p:cNvSpPr>
            <a:spLocks noGrp="1"/>
          </p:cNvSpPr>
          <p:nvPr>
            <p:ph type="subTitle" idx="1"/>
          </p:nvPr>
        </p:nvSpPr>
        <p:spPr>
          <a:xfrm>
            <a:off x="6766609" y="895260"/>
            <a:ext cx="3164690" cy="27065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chemeClr val="tx1"/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  <a:endParaRPr lang="ja-JP" altLang="en-US" dirty="0"/>
          </a:p>
        </p:txBody>
      </p:sp>
      <p:sp>
        <p:nvSpPr>
          <p:cNvPr id="5" name="コンテンツ プレースホルダ 2"/>
          <p:cNvSpPr>
            <a:spLocks noGrp="1"/>
          </p:cNvSpPr>
          <p:nvPr>
            <p:ph idx="10"/>
          </p:nvPr>
        </p:nvSpPr>
        <p:spPr>
          <a:xfrm>
            <a:off x="878358" y="1613548"/>
            <a:ext cx="8931923" cy="51422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759945" y="707879"/>
            <a:ext cx="6006664" cy="468450"/>
          </a:xfrm>
          <a:prstGeom prst="rect">
            <a:avLst/>
          </a:prstGeom>
        </p:spPr>
        <p:txBody>
          <a:bodyPr vert="horz"/>
          <a:lstStyle>
            <a:lvl1pPr algn="l">
              <a:defRPr sz="2400" b="1"/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78358" y="1613548"/>
            <a:ext cx="8931923" cy="514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2"/>
          <p:cNvSpPr>
            <a:spLocks noGrp="1"/>
          </p:cNvSpPr>
          <p:nvPr>
            <p:ph idx="1"/>
          </p:nvPr>
        </p:nvSpPr>
        <p:spPr>
          <a:xfrm>
            <a:off x="878358" y="1613548"/>
            <a:ext cx="8931923" cy="514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3195" y="448169"/>
            <a:ext cx="8417302" cy="633739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99793" y="1558087"/>
            <a:ext cx="4498135" cy="5400786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76072" y="1558087"/>
            <a:ext cx="4498135" cy="5400786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xfrm>
            <a:off x="6841842" y="7296750"/>
            <a:ext cx="3805971" cy="295862"/>
          </a:xfrm>
          <a:prstGeom prst="rect">
            <a:avLst/>
          </a:prstGeom>
          <a:ln/>
        </p:spPr>
        <p:txBody>
          <a:bodyPr lIns="104287" tIns="52144" rIns="104287" bIns="52144"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©Learn-well 2005-2014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xfrm>
            <a:off x="6841842" y="7296750"/>
            <a:ext cx="3805971" cy="295862"/>
          </a:xfrm>
          <a:prstGeom prst="rect">
            <a:avLst/>
          </a:prstGeom>
          <a:ln/>
        </p:spPr>
        <p:txBody>
          <a:bodyPr lIns="104287" tIns="52144" rIns="104287" bIns="52144"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©Learn-well 2005-2014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bg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0691165" cy="7560259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300267" y="702976"/>
            <a:ext cx="261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900" spc="300" dirty="0">
                <a:solidFill>
                  <a:schemeClr val="bg1"/>
                </a:solidFill>
              </a:rPr>
              <a:t>新人導入研修</a:t>
            </a:r>
          </a:p>
          <a:p>
            <a:pPr algn="r"/>
            <a:endParaRPr lang="ja-JP" altLang="en-US" sz="900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EACF6-2FEE-1E48-BA6A-55AF0CB768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3" r:id="rId3"/>
    <p:sldLayoutId id="2147483666" r:id="rId4"/>
    <p:sldLayoutId id="2147483668" r:id="rId5"/>
    <p:sldLayoutId id="2147483669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672F7E-88E0-40D8-B32F-35674C9FE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648" y="2624198"/>
            <a:ext cx="9085342" cy="982579"/>
          </a:xfrm>
        </p:spPr>
        <p:txBody>
          <a:bodyPr>
            <a:normAutofit fontScale="90000"/>
          </a:bodyPr>
          <a:lstStyle/>
          <a:p>
            <a:r>
              <a:rPr lang="ja-JP" altLang="en-US" sz="3100" dirty="0"/>
              <a:t>新人導入研修</a:t>
            </a:r>
            <a:br>
              <a:rPr lang="en-US" altLang="ja-JP" dirty="0"/>
            </a:br>
            <a:r>
              <a:rPr lang="ja-JP" altLang="en-US" dirty="0"/>
              <a:t>「仕事の教わり方」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83EC3F-BD85-4EE1-B6BC-194AD5632E34}"/>
              </a:ext>
            </a:extLst>
          </p:cNvPr>
          <p:cNvSpPr txBox="1"/>
          <p:nvPr/>
        </p:nvSpPr>
        <p:spPr>
          <a:xfrm>
            <a:off x="4831999" y="5060373"/>
            <a:ext cx="1024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200" dirty="0"/>
              <a:t>講師用ガイド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42283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タイトル 1">
            <a:extLst>
              <a:ext uri="{FF2B5EF4-FFF2-40B4-BE49-F238E27FC236}">
                <a16:creationId xmlns:a16="http://schemas.microsoft.com/office/drawing/2014/main" id="{7CF3DECB-818B-4100-8E49-8DA91E0A7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44" y="707879"/>
            <a:ext cx="6825419" cy="468450"/>
          </a:xfrm>
        </p:spPr>
        <p:txBody>
          <a:bodyPr/>
          <a:lstStyle/>
          <a:p>
            <a:r>
              <a:rPr lang="ja-JP" altLang="en-US" dirty="0"/>
              <a:t>動画視聴（４）教わり上手な後輩に　 （</a:t>
            </a:r>
            <a:r>
              <a:rPr lang="en-US" altLang="ja-JP" dirty="0"/>
              <a:t>2</a:t>
            </a:r>
            <a:r>
              <a:rPr lang="ja-JP" altLang="en-US" dirty="0"/>
              <a:t>分</a:t>
            </a:r>
            <a:r>
              <a:rPr lang="en-US" altLang="ja-JP" dirty="0"/>
              <a:t>54</a:t>
            </a:r>
            <a:r>
              <a:rPr lang="ja-JP" altLang="en-US" dirty="0"/>
              <a:t>秒）</a:t>
            </a:r>
          </a:p>
        </p:txBody>
      </p:sp>
      <p:sp>
        <p:nvSpPr>
          <p:cNvPr id="2" name="字幕 1">
            <a:extLst>
              <a:ext uri="{FF2B5EF4-FFF2-40B4-BE49-F238E27FC236}">
                <a16:creationId xmlns:a16="http://schemas.microsoft.com/office/drawing/2014/main" id="{422D5A05-A2EC-48C6-8AD8-6D903C2875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0355" name="コンテンツ プレースホルダー 2">
            <a:extLst>
              <a:ext uri="{FF2B5EF4-FFF2-40B4-BE49-F238E27FC236}">
                <a16:creationId xmlns:a16="http://schemas.microsoft.com/office/drawing/2014/main" id="{68F06B73-C93A-4F06-A91D-220E89A3F05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 altLang="ja-JP" dirty="0"/>
          </a:p>
          <a:p>
            <a:r>
              <a:rPr lang="ja-JP" altLang="en-US" dirty="0"/>
              <a:t>当事者意識・自ら学ぶ姿勢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教わり上手な後輩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新入社員は、かすがい</a:t>
            </a:r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ja-JP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B3FB80-7744-4FDA-A50D-E3D457586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動画視聴（４）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574031-1444-4310-85BF-D445E3B182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A2637B-5CCD-4505-A032-0DE263BF6F5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0475" y="1580252"/>
            <a:ext cx="9200824" cy="514225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参加者用メモに、ご記入を。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 algn="ctr">
              <a:buNone/>
            </a:pPr>
            <a:r>
              <a:rPr lang="ja-JP" altLang="en-US" sz="4400" dirty="0"/>
              <a:t>今後、心がけようと思うこと</a:t>
            </a:r>
            <a:r>
              <a:rPr kumimoji="1" lang="ja-JP" altLang="en-US" sz="4400" dirty="0"/>
              <a:t>は何か？</a:t>
            </a:r>
            <a:endParaRPr kumimoji="1" lang="ja-JP" altLang="en-US" sz="36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D76833C-C5D5-4FFA-8F05-F72140529DB8}"/>
              </a:ext>
            </a:extLst>
          </p:cNvPr>
          <p:cNvSpPr txBox="1"/>
          <p:nvPr/>
        </p:nvSpPr>
        <p:spPr>
          <a:xfrm>
            <a:off x="1851126" y="5177066"/>
            <a:ext cx="714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0000FF"/>
                </a:solidFill>
              </a:rPr>
              <a:t>個人作業で、</a:t>
            </a:r>
            <a:r>
              <a:rPr kumimoji="1" lang="en-US" altLang="ja-JP" sz="2400" dirty="0">
                <a:solidFill>
                  <a:srgbClr val="0000FF"/>
                </a:solidFill>
              </a:rPr>
              <a:t>3</a:t>
            </a:r>
            <a:r>
              <a:rPr kumimoji="1" lang="ja-JP" altLang="en-US" sz="2400" dirty="0">
                <a:solidFill>
                  <a:srgbClr val="0000FF"/>
                </a:solidFill>
              </a:rPr>
              <a:t>分間。</a:t>
            </a:r>
            <a:endParaRPr kumimoji="1"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書いたメモは、コピペして、クラスチャットに貼りだしを。</a:t>
            </a:r>
            <a:endParaRPr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そ</a:t>
            </a:r>
            <a:r>
              <a:rPr kumimoji="1" lang="ja-JP" altLang="en-US" sz="2400" dirty="0">
                <a:solidFill>
                  <a:srgbClr val="0000FF"/>
                </a:solidFill>
              </a:rPr>
              <a:t>の後、</a:t>
            </a:r>
            <a:r>
              <a:rPr kumimoji="1" lang="en-US" altLang="ja-JP" sz="2400" dirty="0">
                <a:solidFill>
                  <a:srgbClr val="0000FF"/>
                </a:solidFill>
              </a:rPr>
              <a:t>BOR</a:t>
            </a:r>
            <a:r>
              <a:rPr kumimoji="1" lang="ja-JP" altLang="en-US" sz="2400" dirty="0">
                <a:solidFill>
                  <a:srgbClr val="0000FF"/>
                </a:solidFill>
              </a:rPr>
              <a:t>で、４～５人で意見共有します。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16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672F7E-88E0-40D8-B32F-35674C9FE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648" y="2624198"/>
            <a:ext cx="9085342" cy="982579"/>
          </a:xfrm>
        </p:spPr>
        <p:txBody>
          <a:bodyPr>
            <a:normAutofit fontScale="90000"/>
          </a:bodyPr>
          <a:lstStyle/>
          <a:p>
            <a:r>
              <a:rPr lang="ja-JP" altLang="en-US" sz="3100" dirty="0"/>
              <a:t>新人導入研修</a:t>
            </a:r>
            <a:br>
              <a:rPr lang="en-US" altLang="ja-JP" dirty="0"/>
            </a:br>
            <a:r>
              <a:rPr lang="ja-JP" altLang="en-US" dirty="0"/>
              <a:t>「仕事の教わり方」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83EC3F-BD85-4EE1-B6BC-194AD5632E34}"/>
              </a:ext>
            </a:extLst>
          </p:cNvPr>
          <p:cNvSpPr txBox="1"/>
          <p:nvPr/>
        </p:nvSpPr>
        <p:spPr>
          <a:xfrm>
            <a:off x="4831999" y="5060373"/>
            <a:ext cx="1024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200" dirty="0"/>
              <a:t>講師用ガイド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7257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EF1767-43EC-47C6-B2EE-4211FFAB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スケジュール（目安）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4CEBD5D-0BA1-4391-ACEE-8C7D9D4999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1294755-E5D0-4BF1-A4D3-E5500C9946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153905"/>
              </p:ext>
            </p:extLst>
          </p:nvPr>
        </p:nvGraphicFramePr>
        <p:xfrm>
          <a:off x="759945" y="1516207"/>
          <a:ext cx="8997120" cy="4865032"/>
        </p:xfrm>
        <a:graphic>
          <a:graphicData uri="http://schemas.openxmlformats.org/drawingml/2006/table">
            <a:tbl>
              <a:tblPr/>
              <a:tblGrid>
                <a:gridCol w="622046">
                  <a:extLst>
                    <a:ext uri="{9D8B030D-6E8A-4147-A177-3AD203B41FA5}">
                      <a16:colId xmlns:a16="http://schemas.microsoft.com/office/drawing/2014/main" val="459415752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3244361984"/>
                    </a:ext>
                  </a:extLst>
                </a:gridCol>
                <a:gridCol w="1849581">
                  <a:extLst>
                    <a:ext uri="{9D8B030D-6E8A-4147-A177-3AD203B41FA5}">
                      <a16:colId xmlns:a16="http://schemas.microsoft.com/office/drawing/2014/main" val="670472687"/>
                    </a:ext>
                  </a:extLst>
                </a:gridCol>
                <a:gridCol w="1241826">
                  <a:extLst>
                    <a:ext uri="{9D8B030D-6E8A-4147-A177-3AD203B41FA5}">
                      <a16:colId xmlns:a16="http://schemas.microsoft.com/office/drawing/2014/main" val="3479440755"/>
                    </a:ext>
                  </a:extLst>
                </a:gridCol>
                <a:gridCol w="1715318">
                  <a:extLst>
                    <a:ext uri="{9D8B030D-6E8A-4147-A177-3AD203B41FA5}">
                      <a16:colId xmlns:a16="http://schemas.microsoft.com/office/drawing/2014/main" val="1296799661"/>
                    </a:ext>
                  </a:extLst>
                </a:gridCol>
                <a:gridCol w="1458993">
                  <a:extLst>
                    <a:ext uri="{9D8B030D-6E8A-4147-A177-3AD203B41FA5}">
                      <a16:colId xmlns:a16="http://schemas.microsoft.com/office/drawing/2014/main" val="1940723637"/>
                    </a:ext>
                  </a:extLst>
                </a:gridCol>
                <a:gridCol w="1163783">
                  <a:extLst>
                    <a:ext uri="{9D8B030D-6E8A-4147-A177-3AD203B41FA5}">
                      <a16:colId xmlns:a16="http://schemas.microsoft.com/office/drawing/2014/main" val="2841728516"/>
                    </a:ext>
                  </a:extLst>
                </a:gridCol>
              </a:tblGrid>
              <a:tr h="437745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動画視聴</a:t>
                      </a:r>
                    </a:p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個人作業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（参加者用メモへの記入）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クラスチャット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貼りだし*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BOR</a:t>
                      </a:r>
                      <a:r>
                        <a:rPr kumimoji="1" lang="ja-JP" altLang="en-US" sz="1200" dirty="0"/>
                        <a:t>での意見交換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（４～５名の場合）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クラス共有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（１～２名が発表）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トータル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時間（目安）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0006858"/>
                  </a:ext>
                </a:extLst>
              </a:tr>
              <a:tr h="903838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（１）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5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</a:t>
                      </a:r>
                      <a:r>
                        <a:rPr kumimoji="1" lang="ja-JP" altLang="en-US" sz="2000" dirty="0"/>
                        <a:t>～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10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（一人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分程）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25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301341"/>
                  </a:ext>
                </a:extLst>
              </a:tr>
              <a:tr h="903838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（２）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</a:t>
                      </a:r>
                      <a:r>
                        <a:rPr kumimoji="1" lang="ja-JP" altLang="en-US" sz="2000" dirty="0"/>
                        <a:t>～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10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（一人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分程）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2797787"/>
                  </a:ext>
                </a:extLst>
              </a:tr>
              <a:tr h="903838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（３）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4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</a:t>
                      </a:r>
                      <a:r>
                        <a:rPr kumimoji="1" lang="ja-JP" altLang="en-US" sz="2000" dirty="0"/>
                        <a:t>～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10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（一人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分程）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22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28908"/>
                  </a:ext>
                </a:extLst>
              </a:tr>
              <a:tr h="903838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（４）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</a:t>
                      </a:r>
                      <a:r>
                        <a:rPr kumimoji="1" lang="ja-JP" altLang="en-US" sz="2000" dirty="0"/>
                        <a:t>～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10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（一人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分程）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569491"/>
                  </a:ext>
                </a:extLst>
              </a:tr>
              <a:tr h="379379">
                <a:tc rowSpan="2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en-US" altLang="ja-JP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0000FF"/>
                          </a:solidFill>
                        </a:rPr>
                        <a:t>休憩なしで</a:t>
                      </a:r>
                      <a:endParaRPr kumimoji="1" lang="en-US" altLang="ja-JP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rgbClr val="0000FF"/>
                          </a:solidFill>
                        </a:rPr>
                        <a:t>90</a:t>
                      </a:r>
                      <a:r>
                        <a:rPr kumimoji="1" lang="ja-JP" altLang="en-US" sz="2000" dirty="0">
                          <a:solidFill>
                            <a:srgbClr val="0000FF"/>
                          </a:solidFill>
                        </a:rPr>
                        <a:t>分程</a:t>
                      </a:r>
                      <a:endParaRPr kumimoji="1" lang="en-US" altLang="ja-JP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954187"/>
                  </a:ext>
                </a:extLst>
              </a:tr>
              <a:tr h="37937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solidFill>
                            <a:srgbClr val="0000FF"/>
                          </a:solidFill>
                        </a:rPr>
                        <a:t>休憩いれて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>
                          <a:solidFill>
                            <a:srgbClr val="0000FF"/>
                          </a:solidFill>
                        </a:rPr>
                        <a:t>120</a:t>
                      </a:r>
                      <a:r>
                        <a:rPr kumimoji="1" lang="ja-JP" altLang="en-US" sz="2000" dirty="0">
                          <a:solidFill>
                            <a:srgbClr val="0000FF"/>
                          </a:solidFill>
                        </a:rPr>
                        <a:t>分程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587426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CCFB45-AD00-4D79-AD82-1D0A1C13E328}"/>
              </a:ext>
            </a:extLst>
          </p:cNvPr>
          <p:cNvSpPr txBox="1"/>
          <p:nvPr/>
        </p:nvSpPr>
        <p:spPr>
          <a:xfrm>
            <a:off x="4412195" y="6490285"/>
            <a:ext cx="2980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200" dirty="0"/>
              <a:t>*</a:t>
            </a:r>
            <a:r>
              <a:rPr kumimoji="1" lang="ja-JP" altLang="en-US" sz="1200" dirty="0"/>
              <a:t>間に合わなければ、</a:t>
            </a:r>
            <a:r>
              <a:rPr kumimoji="1" lang="en-US" altLang="ja-JP" sz="1200" dirty="0"/>
              <a:t>BOR</a:t>
            </a:r>
            <a:r>
              <a:rPr kumimoji="1" lang="ja-JP" altLang="en-US" sz="1200" dirty="0"/>
              <a:t>後に再度張り出し</a:t>
            </a:r>
          </a:p>
          <a:p>
            <a:pPr algn="r"/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5184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>
            <a:extLst>
              <a:ext uri="{FF2B5EF4-FFF2-40B4-BE49-F238E27FC236}">
                <a16:creationId xmlns:a16="http://schemas.microsoft.com/office/drawing/2014/main" id="{89610A67-55A2-4B83-8507-37E42187F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45" y="707879"/>
            <a:ext cx="6503300" cy="468450"/>
          </a:xfrm>
        </p:spPr>
        <p:txBody>
          <a:bodyPr/>
          <a:lstStyle/>
          <a:p>
            <a:r>
              <a:rPr lang="ja-JP" altLang="en-US" dirty="0"/>
              <a:t>動画視聴（１）社会人になるとは？　 （</a:t>
            </a:r>
            <a:r>
              <a:rPr lang="en-US" altLang="ja-JP" dirty="0"/>
              <a:t>4</a:t>
            </a:r>
            <a:r>
              <a:rPr lang="ja-JP" altLang="en-US" dirty="0"/>
              <a:t>分</a:t>
            </a:r>
            <a:r>
              <a:rPr lang="en-US" altLang="ja-JP" dirty="0"/>
              <a:t>55</a:t>
            </a:r>
            <a:r>
              <a:rPr lang="ja-JP" altLang="en-US" dirty="0"/>
              <a:t>秒）</a:t>
            </a:r>
          </a:p>
        </p:txBody>
      </p:sp>
      <p:sp>
        <p:nvSpPr>
          <p:cNvPr id="2" name="字幕 1">
            <a:extLst>
              <a:ext uri="{FF2B5EF4-FFF2-40B4-BE49-F238E27FC236}">
                <a16:creationId xmlns:a16="http://schemas.microsoft.com/office/drawing/2014/main" id="{B0DD96DB-861C-4B8E-9F2D-623DF33F01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5104FD9-5464-4442-806F-AC1FAF6221E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999376" y="1914884"/>
            <a:ext cx="8931923" cy="514225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新入社員としてアクションの起こし方が分からない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学費を払う立場　→　給料を頂く立場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受け身から能動的に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好かれる後輩に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 marL="0" indent="0">
              <a:buNone/>
              <a:defRPr/>
            </a:pPr>
            <a:r>
              <a:rPr lang="ja-JP" altLang="en-US" dirty="0"/>
              <a:t>●今感じている「不安や不満」「期待や希望」は？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B3FB80-7744-4FDA-A50D-E3D457586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動画視聴（１）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574031-1444-4310-85BF-D445E3B182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A2637B-5CCD-4505-A032-0DE263BF6F5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0475" y="1580252"/>
            <a:ext cx="9200824" cy="514225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参加者用メモに、ご記入を。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　この時期に、社会人になることへの「不安と期待」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C775851-1461-47B7-8388-2AFAB4098C28}"/>
              </a:ext>
            </a:extLst>
          </p:cNvPr>
          <p:cNvSpPr txBox="1"/>
          <p:nvPr/>
        </p:nvSpPr>
        <p:spPr>
          <a:xfrm>
            <a:off x="1851126" y="5177066"/>
            <a:ext cx="714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0000FF"/>
                </a:solidFill>
              </a:rPr>
              <a:t>個人作業で、</a:t>
            </a:r>
            <a:r>
              <a:rPr kumimoji="1" lang="en-US" altLang="ja-JP" sz="2400" dirty="0">
                <a:solidFill>
                  <a:srgbClr val="0000FF"/>
                </a:solidFill>
              </a:rPr>
              <a:t>3</a:t>
            </a:r>
            <a:r>
              <a:rPr kumimoji="1" lang="ja-JP" altLang="en-US" sz="2400" dirty="0">
                <a:solidFill>
                  <a:srgbClr val="0000FF"/>
                </a:solidFill>
              </a:rPr>
              <a:t>分間。</a:t>
            </a:r>
            <a:endParaRPr kumimoji="1"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書いたメモは、コピペして、クラスチャットに貼りだしを。</a:t>
            </a:r>
            <a:endParaRPr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そ</a:t>
            </a:r>
            <a:r>
              <a:rPr kumimoji="1" lang="ja-JP" altLang="en-US" sz="2400" dirty="0">
                <a:solidFill>
                  <a:srgbClr val="0000FF"/>
                </a:solidFill>
              </a:rPr>
              <a:t>の後、</a:t>
            </a:r>
            <a:r>
              <a:rPr kumimoji="1" lang="en-US" altLang="ja-JP" sz="2400" dirty="0">
                <a:solidFill>
                  <a:srgbClr val="0000FF"/>
                </a:solidFill>
              </a:rPr>
              <a:t>BOR</a:t>
            </a:r>
            <a:r>
              <a:rPr kumimoji="1" lang="ja-JP" altLang="en-US" sz="2400" dirty="0">
                <a:solidFill>
                  <a:srgbClr val="0000FF"/>
                </a:solidFill>
              </a:rPr>
              <a:t>で、４～５人で意見共有します。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7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意見交換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0"/>
          </p:nvPr>
        </p:nvSpPr>
        <p:spPr>
          <a:xfrm>
            <a:off x="878358" y="1613548"/>
            <a:ext cx="9151907" cy="5142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ブレークアウトルーム（</a:t>
            </a:r>
            <a:r>
              <a:rPr kumimoji="1" lang="en-US" altLang="ja-JP" dirty="0"/>
              <a:t>BOR</a:t>
            </a:r>
            <a:r>
              <a:rPr kumimoji="1" lang="ja-JP" altLang="en-US" dirty="0"/>
              <a:t>）に分かれて、 ４～</a:t>
            </a:r>
            <a:r>
              <a:rPr lang="ja-JP" altLang="en-US" dirty="0"/>
              <a:t>５</a:t>
            </a:r>
            <a:r>
              <a:rPr kumimoji="1" lang="ja-JP" altLang="en-US" dirty="0"/>
              <a:t>名のグループ内で。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rgbClr val="0000FF"/>
                </a:solidFill>
              </a:rPr>
              <a:t>（名前の順で早い人が「進行役」になって下さい）</a:t>
            </a:r>
            <a:endParaRPr lang="en-US" altLang="ja-JP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【</a:t>
            </a:r>
            <a:r>
              <a:rPr lang="ja-JP" altLang="en-US" dirty="0"/>
              <a:t>役割分担</a:t>
            </a:r>
            <a:r>
              <a:rPr lang="en-US" altLang="ja-JP" dirty="0"/>
              <a:t>】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１）進行役：誰から発言するかを指名する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２）タイムキーパー役：時間管理を行い、全員が発言できるようにする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３）盛り上げ役：「お～！」「いい意見ですね～」等、盛り上げる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４）雑談役：意見交換が早めに終わった時に、間をもたせる</a:t>
            </a:r>
            <a:endParaRPr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6B9A3B6-C032-442A-BCE6-1451FD19EAAA}"/>
              </a:ext>
            </a:extLst>
          </p:cNvPr>
          <p:cNvSpPr txBox="1"/>
          <p:nvPr/>
        </p:nvSpPr>
        <p:spPr>
          <a:xfrm>
            <a:off x="2613443" y="5758687"/>
            <a:ext cx="5461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FF0000"/>
                </a:solidFill>
              </a:rPr>
              <a:t>「</a:t>
            </a:r>
            <a:r>
              <a:rPr lang="ja-JP" altLang="en-US" sz="4000" dirty="0">
                <a:solidFill>
                  <a:srgbClr val="FF0000"/>
                </a:solidFill>
              </a:rPr>
              <a:t>不安と期待」の共有</a:t>
            </a:r>
            <a:r>
              <a:rPr kumimoji="1" lang="ja-JP" altLang="en-US" sz="4000" dirty="0">
                <a:solidFill>
                  <a:srgbClr val="FF0000"/>
                </a:solidFill>
              </a:rPr>
              <a:t>を。</a:t>
            </a:r>
            <a:endParaRPr kumimoji="1" lang="en-US" altLang="ja-JP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095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タイトル 1">
            <a:extLst>
              <a:ext uri="{FF2B5EF4-FFF2-40B4-BE49-F238E27FC236}">
                <a16:creationId xmlns:a16="http://schemas.microsoft.com/office/drawing/2014/main" id="{85B6AB54-3132-4828-8BCA-C7F6B2D43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動画視聴（２）愛され社員　 （</a:t>
            </a:r>
            <a:r>
              <a:rPr lang="en-US" altLang="ja-JP" dirty="0"/>
              <a:t>2</a:t>
            </a:r>
            <a:r>
              <a:rPr lang="ja-JP" altLang="en-US" dirty="0"/>
              <a:t>分</a:t>
            </a:r>
            <a:r>
              <a:rPr lang="en-US" altLang="ja-JP" dirty="0"/>
              <a:t>22</a:t>
            </a:r>
            <a:r>
              <a:rPr lang="ja-JP" altLang="en-US" dirty="0"/>
              <a:t>秒）</a:t>
            </a:r>
          </a:p>
        </p:txBody>
      </p:sp>
      <p:sp>
        <p:nvSpPr>
          <p:cNvPr id="2" name="字幕 1">
            <a:extLst>
              <a:ext uri="{FF2B5EF4-FFF2-40B4-BE49-F238E27FC236}">
                <a16:creationId xmlns:a16="http://schemas.microsoft.com/office/drawing/2014/main" id="{0E950BB5-0A83-4DE5-9AEF-B7E4084659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F5C5D5-50A2-4386-86F1-143F5316B28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ja-JP" altLang="en-US" dirty="0"/>
              <a:t>被害者意識ではなく、当事者意識を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先輩に悩みを共有する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自ら学ぶ姿勢を身につけること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教えてもらえるよう努力すること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愛され社員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 marL="0" indent="0">
              <a:buNone/>
              <a:defRPr/>
            </a:pPr>
            <a:r>
              <a:rPr lang="ja-JP" altLang="en-US" dirty="0"/>
              <a:t>●「自ら学ぶ姿勢」を、どのようにして周りに示すか？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6300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B3FB80-7744-4FDA-A50D-E3D457586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動画視聴（２）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574031-1444-4310-85BF-D445E3B182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A2637B-5CCD-4505-A032-0DE263BF6F5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0475" y="1580252"/>
            <a:ext cx="9200824" cy="514225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参加者用メモに、ご記入を。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 algn="ctr">
              <a:buNone/>
            </a:pPr>
            <a:r>
              <a:rPr kumimoji="1" lang="ja-JP" altLang="en-US" sz="4000" dirty="0"/>
              <a:t>　「自ら学ぶ姿勢」を、職場で、</a:t>
            </a:r>
            <a:endParaRPr kumimoji="1" lang="en-US" altLang="ja-JP" sz="4000" dirty="0"/>
          </a:p>
          <a:p>
            <a:pPr marL="0" indent="0" algn="ctr">
              <a:buNone/>
            </a:pPr>
            <a:r>
              <a:rPr lang="ja-JP" altLang="en-US" sz="4000" dirty="0"/>
              <a:t>　　　</a:t>
            </a:r>
            <a:r>
              <a:rPr kumimoji="1" lang="ja-JP" altLang="en-US" sz="4000" dirty="0"/>
              <a:t>どのように示していくか？</a:t>
            </a:r>
            <a:endParaRPr kumimoji="1" lang="ja-JP" altLang="en-US" sz="3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FC5EF1-2FE4-47E7-8D84-11F4D5420847}"/>
              </a:ext>
            </a:extLst>
          </p:cNvPr>
          <p:cNvSpPr txBox="1"/>
          <p:nvPr/>
        </p:nvSpPr>
        <p:spPr>
          <a:xfrm>
            <a:off x="1851126" y="5177066"/>
            <a:ext cx="714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0000FF"/>
                </a:solidFill>
              </a:rPr>
              <a:t>個人作業で、</a:t>
            </a:r>
            <a:r>
              <a:rPr kumimoji="1" lang="en-US" altLang="ja-JP" sz="2400" dirty="0">
                <a:solidFill>
                  <a:srgbClr val="0000FF"/>
                </a:solidFill>
              </a:rPr>
              <a:t>3</a:t>
            </a:r>
            <a:r>
              <a:rPr kumimoji="1" lang="ja-JP" altLang="en-US" sz="2400" dirty="0">
                <a:solidFill>
                  <a:srgbClr val="0000FF"/>
                </a:solidFill>
              </a:rPr>
              <a:t>分間。</a:t>
            </a:r>
            <a:endParaRPr kumimoji="1"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書いたメモは、コピペして、クラスチャットに貼りだしを。</a:t>
            </a:r>
            <a:endParaRPr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そ</a:t>
            </a:r>
            <a:r>
              <a:rPr kumimoji="1" lang="ja-JP" altLang="en-US" sz="2400" dirty="0">
                <a:solidFill>
                  <a:srgbClr val="0000FF"/>
                </a:solidFill>
              </a:rPr>
              <a:t>の後、</a:t>
            </a:r>
            <a:r>
              <a:rPr kumimoji="1" lang="en-US" altLang="ja-JP" sz="2400" dirty="0">
                <a:solidFill>
                  <a:srgbClr val="0000FF"/>
                </a:solidFill>
              </a:rPr>
              <a:t>BOR</a:t>
            </a:r>
            <a:r>
              <a:rPr kumimoji="1" lang="ja-JP" altLang="en-US" sz="2400" dirty="0">
                <a:solidFill>
                  <a:srgbClr val="0000FF"/>
                </a:solidFill>
              </a:rPr>
              <a:t>で、４～５人で意見共有します。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08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タイトル 1">
            <a:extLst>
              <a:ext uri="{FF2B5EF4-FFF2-40B4-BE49-F238E27FC236}">
                <a16:creationId xmlns:a16="http://schemas.microsoft.com/office/drawing/2014/main" id="{58919E8C-E0D8-4918-BCA2-C2310A327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動画視聴（３）当事者意識　 （</a:t>
            </a:r>
            <a:r>
              <a:rPr lang="en-US" altLang="ja-JP" dirty="0"/>
              <a:t>3</a:t>
            </a:r>
            <a:r>
              <a:rPr lang="ja-JP" altLang="en-US" dirty="0"/>
              <a:t>分</a:t>
            </a:r>
            <a:r>
              <a:rPr lang="en-US" altLang="ja-JP" dirty="0"/>
              <a:t>37</a:t>
            </a:r>
            <a:r>
              <a:rPr lang="ja-JP" altLang="en-US" dirty="0"/>
              <a:t>秒）</a:t>
            </a:r>
          </a:p>
        </p:txBody>
      </p:sp>
      <p:sp>
        <p:nvSpPr>
          <p:cNvPr id="2" name="字幕 1">
            <a:extLst>
              <a:ext uri="{FF2B5EF4-FFF2-40B4-BE49-F238E27FC236}">
                <a16:creationId xmlns:a16="http://schemas.microsoft.com/office/drawing/2014/main" id="{EC5DB14C-B43A-40EE-88DF-DFA61586DF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397054-0C4D-410D-BE42-7AE2420FA4E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ja-JP" altLang="en-US" dirty="0"/>
              <a:t>何ができて何ができていないのか明確にする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分からないことを放っておかない。</a:t>
            </a:r>
            <a:endParaRPr lang="en-US" altLang="ja-JP" dirty="0"/>
          </a:p>
          <a:p>
            <a:pPr marL="0" indent="0">
              <a:buNone/>
              <a:defRPr/>
            </a:pPr>
            <a:r>
              <a:rPr lang="ja-JP" altLang="en-US" dirty="0"/>
              <a:t>　　それを人のせいにしない。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当事者意識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自分たちからアクションを起こす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 marL="0" indent="0">
              <a:buNone/>
              <a:defRPr/>
            </a:pPr>
            <a:r>
              <a:rPr lang="ja-JP" altLang="en-US" dirty="0"/>
              <a:t>●今自分たちにできること、すべきことは何か？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B3FB80-7744-4FDA-A50D-E3D457586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動画視聴（３）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574031-1444-4310-85BF-D445E3B182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A2637B-5CCD-4505-A032-0DE263BF6F5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0475" y="1580252"/>
            <a:ext cx="9200824" cy="514225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参加者用メモに、ご記入を。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 algn="ctr">
              <a:buNone/>
            </a:pPr>
            <a:r>
              <a:rPr lang="ja-JP" altLang="en-US" sz="3600" dirty="0"/>
              <a:t>今、この時期にできること、すべきことは何か？</a:t>
            </a:r>
            <a:endParaRPr lang="en-US" altLang="ja-JP" sz="3600" dirty="0"/>
          </a:p>
          <a:p>
            <a:pPr marL="0" indent="0" algn="ctr">
              <a:buNone/>
            </a:pPr>
            <a:endParaRPr lang="en-US" altLang="ja-JP" sz="3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6AEA714-C259-4F91-B7DB-D315BCC8957B}"/>
              </a:ext>
            </a:extLst>
          </p:cNvPr>
          <p:cNvSpPr txBox="1"/>
          <p:nvPr/>
        </p:nvSpPr>
        <p:spPr>
          <a:xfrm>
            <a:off x="1851126" y="5177066"/>
            <a:ext cx="714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0000FF"/>
                </a:solidFill>
              </a:rPr>
              <a:t>個人作業で、</a:t>
            </a:r>
            <a:r>
              <a:rPr kumimoji="1" lang="en-US" altLang="ja-JP" sz="2400" dirty="0">
                <a:solidFill>
                  <a:srgbClr val="0000FF"/>
                </a:solidFill>
              </a:rPr>
              <a:t>3</a:t>
            </a:r>
            <a:r>
              <a:rPr kumimoji="1" lang="ja-JP" altLang="en-US" sz="2400" dirty="0">
                <a:solidFill>
                  <a:srgbClr val="0000FF"/>
                </a:solidFill>
              </a:rPr>
              <a:t>分間。</a:t>
            </a:r>
            <a:endParaRPr kumimoji="1"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書いたメモは、コピペして、クラスチャットに貼りだしを。</a:t>
            </a:r>
            <a:endParaRPr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そ</a:t>
            </a:r>
            <a:r>
              <a:rPr kumimoji="1" lang="ja-JP" altLang="en-US" sz="2400" dirty="0">
                <a:solidFill>
                  <a:srgbClr val="0000FF"/>
                </a:solidFill>
              </a:rPr>
              <a:t>の後、</a:t>
            </a:r>
            <a:r>
              <a:rPr kumimoji="1" lang="en-US" altLang="ja-JP" sz="2400" dirty="0">
                <a:solidFill>
                  <a:srgbClr val="0000FF"/>
                </a:solidFill>
              </a:rPr>
              <a:t>BOR</a:t>
            </a:r>
            <a:r>
              <a:rPr kumimoji="1" lang="ja-JP" altLang="en-US" sz="2400" dirty="0">
                <a:solidFill>
                  <a:srgbClr val="0000FF"/>
                </a:solidFill>
              </a:rPr>
              <a:t>で、４～５人で意見共有します。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0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lw_pp_0325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r"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lw_pp_0325a</Template>
  <TotalTime>0</TotalTime>
  <Words>753</Words>
  <Application>Microsoft Office PowerPoint</Application>
  <PresentationFormat>ユーザー設定</PresentationFormat>
  <Paragraphs>142</Paragraphs>
  <Slides>12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Arial</vt:lpstr>
      <vt:lpstr>Calibri</vt:lpstr>
      <vt:lpstr>lw_pp_0325a</vt:lpstr>
      <vt:lpstr>新人導入研修 「仕事の教わり方」</vt:lpstr>
      <vt:lpstr>スケジュール（目安）</vt:lpstr>
      <vt:lpstr>動画視聴（１）社会人になるとは？　 （4分55秒）</vt:lpstr>
      <vt:lpstr>動画視聴（１）</vt:lpstr>
      <vt:lpstr>意見交換</vt:lpstr>
      <vt:lpstr>動画視聴（２）愛され社員　 （2分22秒）</vt:lpstr>
      <vt:lpstr>動画視聴（２）</vt:lpstr>
      <vt:lpstr>動画視聴（３）当事者意識　 （3分37秒）</vt:lpstr>
      <vt:lpstr>動画視聴（３）</vt:lpstr>
      <vt:lpstr>動画視聴（４）教わり上手な後輩に　 （2分54秒）</vt:lpstr>
      <vt:lpstr>動画視聴（４）</vt:lpstr>
      <vt:lpstr>新人導入研修 「仕事の教わり方」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2021-10-25T12:28:32Z</dcterms:created>
  <dcterms:modified xsi:type="dcterms:W3CDTF">2021-10-25T12:29:49Z</dcterms:modified>
</cp:coreProperties>
</file>