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1142" r:id="rId2"/>
    <p:sldId id="1145" r:id="rId3"/>
    <p:sldId id="1021" r:id="rId4"/>
    <p:sldId id="1122" r:id="rId5"/>
    <p:sldId id="1143" r:id="rId6"/>
    <p:sldId id="1078" r:id="rId7"/>
    <p:sldId id="1137" r:id="rId8"/>
    <p:sldId id="1144" r:id="rId9"/>
  </p:sldIdLst>
  <p:sldSz cx="10688638" cy="7562850"/>
  <p:notesSz cx="10234613" cy="7104063"/>
  <p:defaultTextStyle>
    <a:defPPr>
      <a:defRPr lang="ja-JP"/>
    </a:defPPr>
    <a:lvl1pPr marL="0" algn="l" defTabSz="497754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8AC7D4-2A67-435F-BE02-66DFC36B16F7}" v="8" dt="2021-07-19T06:00:41.5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6" autoAdjust="0"/>
    <p:restoredTop sz="66873" autoAdjust="0"/>
  </p:normalViewPr>
  <p:slideViewPr>
    <p:cSldViewPr snapToGrid="0" snapToObjects="1">
      <p:cViewPr varScale="1">
        <p:scale>
          <a:sx n="69" d="100"/>
          <a:sy n="69" d="100"/>
        </p:scale>
        <p:origin x="2478" y="66"/>
      </p:cViewPr>
      <p:guideLst>
        <p:guide orient="horz" pos="2382"/>
        <p:guide pos="33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435000" cy="355203"/>
          </a:xfrm>
          <a:prstGeom prst="rect">
            <a:avLst/>
          </a:prstGeom>
        </p:spPr>
        <p:txBody>
          <a:bodyPr vert="horz" lIns="99057" tIns="49529" rIns="99057" bIns="49529" rtlCol="0"/>
          <a:lstStyle>
            <a:lvl1pPr algn="l">
              <a:defRPr sz="1300"/>
            </a:lvl1pPr>
          </a:lstStyle>
          <a:p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5797840" y="1"/>
            <a:ext cx="4435000" cy="355203"/>
          </a:xfrm>
          <a:prstGeom prst="rect">
            <a:avLst/>
          </a:prstGeom>
        </p:spPr>
        <p:txBody>
          <a:bodyPr vert="horz" lIns="99057" tIns="49529" rIns="99057" bIns="49529" rtlCol="0"/>
          <a:lstStyle>
            <a:lvl1pPr algn="r">
              <a:defRPr sz="1300"/>
            </a:lvl1pPr>
          </a:lstStyle>
          <a:p>
            <a:r>
              <a:rPr lang="en-US" altLang="ja-JP"/>
              <a:t>2021/4/14</a:t>
            </a:r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6747217"/>
            <a:ext cx="4435000" cy="355203"/>
          </a:xfrm>
          <a:prstGeom prst="rect">
            <a:avLst/>
          </a:prstGeom>
        </p:spPr>
        <p:txBody>
          <a:bodyPr vert="horz" lIns="99057" tIns="49529" rIns="99057" bIns="49529" rtlCol="0" anchor="b"/>
          <a:lstStyle>
            <a:lvl1pPr algn="l">
              <a:defRPr sz="1300"/>
            </a:lvl1pPr>
          </a:lstStyle>
          <a:p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5797840" y="6747217"/>
            <a:ext cx="4435000" cy="355203"/>
          </a:xfrm>
          <a:prstGeom prst="rect">
            <a:avLst/>
          </a:prstGeom>
        </p:spPr>
        <p:txBody>
          <a:bodyPr vert="horz" lIns="99057" tIns="49529" rIns="99057" bIns="49529" rtlCol="0" anchor="b"/>
          <a:lstStyle>
            <a:lvl1pPr algn="r">
              <a:defRPr sz="1300"/>
            </a:lvl1pPr>
          </a:lstStyle>
          <a:p>
            <a:fld id="{231D43D4-FF75-7444-8A19-9BEA79D9747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755811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435000" cy="355203"/>
          </a:xfrm>
          <a:prstGeom prst="rect">
            <a:avLst/>
          </a:prstGeom>
        </p:spPr>
        <p:txBody>
          <a:bodyPr vert="horz" lIns="99057" tIns="49529" rIns="99057" bIns="49529" rtlCol="0"/>
          <a:lstStyle>
            <a:lvl1pPr algn="l">
              <a:defRPr sz="1300"/>
            </a:lvl1pPr>
          </a:lstStyle>
          <a:p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5797840" y="1"/>
            <a:ext cx="4435000" cy="355203"/>
          </a:xfrm>
          <a:prstGeom prst="rect">
            <a:avLst/>
          </a:prstGeom>
        </p:spPr>
        <p:txBody>
          <a:bodyPr vert="horz" lIns="99057" tIns="49529" rIns="99057" bIns="49529" rtlCol="0"/>
          <a:lstStyle>
            <a:lvl1pPr algn="r">
              <a:defRPr sz="1300"/>
            </a:lvl1pPr>
          </a:lstStyle>
          <a:p>
            <a:r>
              <a:rPr lang="en-US" altLang="ja-JP"/>
              <a:t>2021/4/14</a:t>
            </a:r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233738" y="531813"/>
            <a:ext cx="3767137" cy="2665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57" tIns="49529" rIns="99057" bIns="49529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023462" y="3374432"/>
            <a:ext cx="8187690" cy="3196828"/>
          </a:xfrm>
          <a:prstGeom prst="rect">
            <a:avLst/>
          </a:prstGeom>
        </p:spPr>
        <p:txBody>
          <a:bodyPr vert="horz" lIns="99057" tIns="49529" rIns="99057" bIns="49529" rtlCol="0">
            <a:normAutofit/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6747217"/>
            <a:ext cx="4435000" cy="355203"/>
          </a:xfrm>
          <a:prstGeom prst="rect">
            <a:avLst/>
          </a:prstGeom>
        </p:spPr>
        <p:txBody>
          <a:bodyPr vert="horz" lIns="99057" tIns="49529" rIns="99057" bIns="49529" rtlCol="0" anchor="b"/>
          <a:lstStyle>
            <a:lvl1pPr algn="l">
              <a:defRPr sz="1300"/>
            </a:lvl1pPr>
          </a:lstStyle>
          <a:p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5797840" y="6747217"/>
            <a:ext cx="4435000" cy="355203"/>
          </a:xfrm>
          <a:prstGeom prst="rect">
            <a:avLst/>
          </a:prstGeom>
        </p:spPr>
        <p:txBody>
          <a:bodyPr vert="horz" lIns="99057" tIns="49529" rIns="99057" bIns="49529" rtlCol="0" anchor="b"/>
          <a:lstStyle>
            <a:lvl1pPr algn="r">
              <a:defRPr sz="1300"/>
            </a:lvl1pPr>
          </a:lstStyle>
          <a:p>
            <a:fld id="{4E53A2D9-5D7D-8347-ADB4-DE6EFBFBC46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2062397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top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9" y="0"/>
            <a:ext cx="10681359" cy="7553325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 userDrawn="1">
            <p:ph type="ctrTitle" hasCustomPrompt="1"/>
          </p:nvPr>
        </p:nvSpPr>
        <p:spPr>
          <a:xfrm>
            <a:off x="801648" y="2873580"/>
            <a:ext cx="9085342" cy="98257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ja-JP" altLang="en-US" sz="3800" b="1" spc="300" dirty="0"/>
              <a:t>研修タイトル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5"/>
          <p:cNvSpPr>
            <a:spLocks noGrp="1"/>
          </p:cNvSpPr>
          <p:nvPr>
            <p:ph type="title"/>
          </p:nvPr>
        </p:nvSpPr>
        <p:spPr>
          <a:xfrm>
            <a:off x="759945" y="707879"/>
            <a:ext cx="6006664" cy="468450"/>
          </a:xfrm>
          <a:prstGeom prst="rect">
            <a:avLst/>
          </a:prstGeom>
        </p:spPr>
        <p:txBody>
          <a:bodyPr vert="horz"/>
          <a:lstStyle>
            <a:lvl1pPr algn="l">
              <a:defRPr sz="2400" b="1"/>
            </a:lvl1pPr>
          </a:lstStyle>
          <a:p>
            <a:r>
              <a:rPr lang="ja-JP" altLang="en-US"/>
              <a:t>マスタ タイトルの書式設定</a:t>
            </a:r>
            <a:endParaRPr lang="ja-JP" altLang="en-US" dirty="0"/>
          </a:p>
        </p:txBody>
      </p:sp>
      <p:sp>
        <p:nvSpPr>
          <p:cNvPr id="8" name="サブタイトル 2"/>
          <p:cNvSpPr>
            <a:spLocks noGrp="1"/>
          </p:cNvSpPr>
          <p:nvPr>
            <p:ph type="subTitle" idx="1"/>
          </p:nvPr>
        </p:nvSpPr>
        <p:spPr>
          <a:xfrm>
            <a:off x="6766609" y="895260"/>
            <a:ext cx="3164690" cy="270659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>
                <a:solidFill>
                  <a:schemeClr val="tx1"/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  <a:endParaRPr lang="ja-JP" altLang="en-US" dirty="0"/>
          </a:p>
        </p:txBody>
      </p:sp>
      <p:sp>
        <p:nvSpPr>
          <p:cNvPr id="5" name="コンテンツ プレースホルダ 2"/>
          <p:cNvSpPr>
            <a:spLocks noGrp="1"/>
          </p:cNvSpPr>
          <p:nvPr>
            <p:ph idx="10"/>
          </p:nvPr>
        </p:nvSpPr>
        <p:spPr>
          <a:xfrm>
            <a:off x="878358" y="1613548"/>
            <a:ext cx="8931923" cy="51422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759945" y="707879"/>
            <a:ext cx="6006664" cy="468450"/>
          </a:xfrm>
          <a:prstGeom prst="rect">
            <a:avLst/>
          </a:prstGeom>
        </p:spPr>
        <p:txBody>
          <a:bodyPr vert="horz"/>
          <a:lstStyle>
            <a:lvl1pPr algn="l">
              <a:defRPr sz="2400" b="1"/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78358" y="1613548"/>
            <a:ext cx="8931923" cy="514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2"/>
          <p:cNvSpPr>
            <a:spLocks noGrp="1"/>
          </p:cNvSpPr>
          <p:nvPr>
            <p:ph idx="1"/>
          </p:nvPr>
        </p:nvSpPr>
        <p:spPr>
          <a:xfrm>
            <a:off x="878358" y="1613548"/>
            <a:ext cx="8931923" cy="514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3195" y="448169"/>
            <a:ext cx="8417302" cy="633739"/>
          </a:xfrm>
          <a:prstGeom prst="rect">
            <a:avLst/>
          </a:prstGeom>
        </p:spPr>
        <p:txBody>
          <a:bodyPr lIns="104287" tIns="52144" rIns="104287" bIns="5214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799793" y="1558087"/>
            <a:ext cx="4498135" cy="5400786"/>
          </a:xfrm>
          <a:prstGeom prst="rect">
            <a:avLst/>
          </a:prstGeom>
        </p:spPr>
        <p:txBody>
          <a:bodyPr lIns="104287" tIns="52144" rIns="104287" bIns="52144"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76072" y="1558087"/>
            <a:ext cx="4498135" cy="5400786"/>
          </a:xfrm>
          <a:prstGeom prst="rect">
            <a:avLst/>
          </a:prstGeom>
        </p:spPr>
        <p:txBody>
          <a:bodyPr lIns="104287" tIns="52144" rIns="104287" bIns="52144"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xfrm>
            <a:off x="6841842" y="7296750"/>
            <a:ext cx="3805971" cy="295862"/>
          </a:xfrm>
          <a:prstGeom prst="rect">
            <a:avLst/>
          </a:prstGeom>
          <a:ln/>
        </p:spPr>
        <p:txBody>
          <a:bodyPr lIns="104287" tIns="52144" rIns="104287" bIns="52144"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©Learn-well 2005-2014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ftr" sz="quarter" idx="10"/>
          </p:nvPr>
        </p:nvSpPr>
        <p:spPr>
          <a:xfrm>
            <a:off x="6841842" y="7296750"/>
            <a:ext cx="3805971" cy="295862"/>
          </a:xfrm>
          <a:prstGeom prst="rect">
            <a:avLst/>
          </a:prstGeom>
          <a:ln/>
        </p:spPr>
        <p:txBody>
          <a:bodyPr lIns="104287" tIns="52144" rIns="104287" bIns="52144"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©Learn-well 2005-2014</a:t>
            </a:r>
          </a:p>
        </p:txBody>
      </p:sp>
      <p:sp>
        <p:nvSpPr>
          <p:cNvPr id="3" name="Rectangle 1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bg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10691165" cy="7560259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7300267" y="702976"/>
            <a:ext cx="2617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900" spc="300" dirty="0">
                <a:solidFill>
                  <a:schemeClr val="bg1"/>
                </a:solidFill>
              </a:rPr>
              <a:t>新人フォロー研修</a:t>
            </a:r>
          </a:p>
          <a:p>
            <a:pPr algn="r"/>
            <a:endParaRPr lang="ja-JP" altLang="en-US" sz="900" dirty="0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4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EACF6-2FEE-1E48-BA6A-55AF0CB768A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3" r:id="rId3"/>
    <p:sldLayoutId id="2147483666" r:id="rId4"/>
    <p:sldLayoutId id="2147483668" r:id="rId5"/>
    <p:sldLayoutId id="2147483669" r:id="rId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672F7E-88E0-40D8-B32F-35674C9FE1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648" y="2624198"/>
            <a:ext cx="9085342" cy="982579"/>
          </a:xfrm>
        </p:spPr>
        <p:txBody>
          <a:bodyPr>
            <a:normAutofit fontScale="90000"/>
          </a:bodyPr>
          <a:lstStyle/>
          <a:p>
            <a:r>
              <a:rPr lang="ja-JP" altLang="en-US" sz="3100" dirty="0"/>
              <a:t>新人フォロー研修</a:t>
            </a:r>
            <a:br>
              <a:rPr lang="en-US" altLang="ja-JP" dirty="0"/>
            </a:br>
            <a:r>
              <a:rPr lang="ja-JP" altLang="en-US" dirty="0"/>
              <a:t>「ふり返りと今後」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583EC3F-BD85-4EE1-B6BC-194AD5632E34}"/>
              </a:ext>
            </a:extLst>
          </p:cNvPr>
          <p:cNvSpPr txBox="1"/>
          <p:nvPr/>
        </p:nvSpPr>
        <p:spPr>
          <a:xfrm>
            <a:off x="4831999" y="5060373"/>
            <a:ext cx="10246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1200" dirty="0"/>
              <a:t>講師用ガイド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772576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EF1767-43EC-47C6-B2EE-4211FFAB8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スケジュール（目安）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4CEBD5D-0BA1-4391-ACEE-8C7D9D4999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F1294755-E5D0-4BF1-A4D3-E5500C9946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078307"/>
              </p:ext>
            </p:extLst>
          </p:nvPr>
        </p:nvGraphicFramePr>
        <p:xfrm>
          <a:off x="845759" y="2250067"/>
          <a:ext cx="8997120" cy="2661116"/>
        </p:xfrm>
        <a:graphic>
          <a:graphicData uri="http://schemas.openxmlformats.org/drawingml/2006/table">
            <a:tbl>
              <a:tblPr/>
              <a:tblGrid>
                <a:gridCol w="622046">
                  <a:extLst>
                    <a:ext uri="{9D8B030D-6E8A-4147-A177-3AD203B41FA5}">
                      <a16:colId xmlns:a16="http://schemas.microsoft.com/office/drawing/2014/main" val="459415752"/>
                    </a:ext>
                  </a:extLst>
                </a:gridCol>
                <a:gridCol w="945573">
                  <a:extLst>
                    <a:ext uri="{9D8B030D-6E8A-4147-A177-3AD203B41FA5}">
                      <a16:colId xmlns:a16="http://schemas.microsoft.com/office/drawing/2014/main" val="3244361984"/>
                    </a:ext>
                  </a:extLst>
                </a:gridCol>
                <a:gridCol w="1849581">
                  <a:extLst>
                    <a:ext uri="{9D8B030D-6E8A-4147-A177-3AD203B41FA5}">
                      <a16:colId xmlns:a16="http://schemas.microsoft.com/office/drawing/2014/main" val="670472687"/>
                    </a:ext>
                  </a:extLst>
                </a:gridCol>
                <a:gridCol w="1241826">
                  <a:extLst>
                    <a:ext uri="{9D8B030D-6E8A-4147-A177-3AD203B41FA5}">
                      <a16:colId xmlns:a16="http://schemas.microsoft.com/office/drawing/2014/main" val="3479440755"/>
                    </a:ext>
                  </a:extLst>
                </a:gridCol>
                <a:gridCol w="1715318">
                  <a:extLst>
                    <a:ext uri="{9D8B030D-6E8A-4147-A177-3AD203B41FA5}">
                      <a16:colId xmlns:a16="http://schemas.microsoft.com/office/drawing/2014/main" val="1296799661"/>
                    </a:ext>
                  </a:extLst>
                </a:gridCol>
                <a:gridCol w="1458993">
                  <a:extLst>
                    <a:ext uri="{9D8B030D-6E8A-4147-A177-3AD203B41FA5}">
                      <a16:colId xmlns:a16="http://schemas.microsoft.com/office/drawing/2014/main" val="1940723637"/>
                    </a:ext>
                  </a:extLst>
                </a:gridCol>
                <a:gridCol w="1163783">
                  <a:extLst>
                    <a:ext uri="{9D8B030D-6E8A-4147-A177-3AD203B41FA5}">
                      <a16:colId xmlns:a16="http://schemas.microsoft.com/office/drawing/2014/main" val="2841728516"/>
                    </a:ext>
                  </a:extLst>
                </a:gridCol>
              </a:tblGrid>
              <a:tr h="437745"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動画視聴</a:t>
                      </a:r>
                    </a:p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個人作業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（参加者用メモへの記入）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クラスチャット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貼りだし*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BOR</a:t>
                      </a:r>
                      <a:r>
                        <a:rPr kumimoji="1" lang="ja-JP" altLang="en-US" sz="1200" dirty="0"/>
                        <a:t>での意見交換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（４～５名の場合）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クラス共有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（１～２名が発表）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トータル</a:t>
                      </a:r>
                      <a:endParaRPr kumimoji="1" lang="en-US" altLang="ja-JP" sz="1200" dirty="0"/>
                    </a:p>
                    <a:p>
                      <a:pPr algn="ctr"/>
                      <a:r>
                        <a:rPr kumimoji="1" lang="ja-JP" altLang="en-US" sz="1200" dirty="0"/>
                        <a:t>時間（目安）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0006858"/>
                  </a:ext>
                </a:extLst>
              </a:tr>
              <a:tr h="903838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（５）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約</a:t>
                      </a:r>
                      <a:r>
                        <a:rPr kumimoji="1" lang="en-US" altLang="ja-JP" sz="2000" dirty="0"/>
                        <a:t>4</a:t>
                      </a:r>
                      <a:r>
                        <a:rPr kumimoji="1" lang="ja-JP" altLang="en-US" sz="2000" dirty="0"/>
                        <a:t>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3</a:t>
                      </a:r>
                      <a:r>
                        <a:rPr kumimoji="1" lang="ja-JP" altLang="en-US" sz="2000" dirty="0"/>
                        <a:t>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1</a:t>
                      </a:r>
                      <a:r>
                        <a:rPr kumimoji="1" lang="ja-JP" altLang="en-US" sz="2000" dirty="0"/>
                        <a:t>～</a:t>
                      </a:r>
                      <a:r>
                        <a:rPr kumimoji="1" lang="en-US" altLang="ja-JP" sz="2000" dirty="0"/>
                        <a:t>2</a:t>
                      </a:r>
                      <a:r>
                        <a:rPr kumimoji="1" lang="ja-JP" altLang="en-US" sz="2000" dirty="0"/>
                        <a:t>分</a:t>
                      </a:r>
                      <a:endParaRPr kumimoji="1" lang="en-US" altLang="ja-JP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10</a:t>
                      </a:r>
                      <a:r>
                        <a:rPr kumimoji="1" lang="ja-JP" altLang="en-US" sz="2000" dirty="0"/>
                        <a:t>分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（一人</a:t>
                      </a:r>
                      <a:r>
                        <a:rPr kumimoji="1" lang="en-US" altLang="ja-JP" sz="2000" dirty="0"/>
                        <a:t>2</a:t>
                      </a:r>
                      <a:r>
                        <a:rPr kumimoji="1" lang="ja-JP" altLang="en-US" sz="2000" dirty="0"/>
                        <a:t>分程）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約</a:t>
                      </a:r>
                      <a:r>
                        <a:rPr kumimoji="1" lang="en-US" altLang="ja-JP" sz="2000" dirty="0"/>
                        <a:t>3</a:t>
                      </a:r>
                      <a:r>
                        <a:rPr kumimoji="1" lang="ja-JP" altLang="en-US" sz="2000" dirty="0"/>
                        <a:t>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約</a:t>
                      </a:r>
                      <a:r>
                        <a:rPr kumimoji="1" lang="en-US" altLang="ja-JP" sz="2000" dirty="0"/>
                        <a:t>22</a:t>
                      </a:r>
                      <a:r>
                        <a:rPr kumimoji="1" lang="ja-JP" altLang="en-US" sz="2000" dirty="0"/>
                        <a:t>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0301341"/>
                  </a:ext>
                </a:extLst>
              </a:tr>
              <a:tr h="903838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（６）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約</a:t>
                      </a:r>
                      <a:r>
                        <a:rPr kumimoji="1" lang="en-US" altLang="ja-JP" sz="2000" dirty="0"/>
                        <a:t>4</a:t>
                      </a:r>
                      <a:r>
                        <a:rPr kumimoji="1" lang="ja-JP" altLang="en-US" sz="2000" dirty="0"/>
                        <a:t>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3</a:t>
                      </a:r>
                      <a:r>
                        <a:rPr kumimoji="1" lang="ja-JP" altLang="en-US" sz="2000" dirty="0"/>
                        <a:t>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1</a:t>
                      </a:r>
                      <a:r>
                        <a:rPr kumimoji="1" lang="ja-JP" altLang="en-US" sz="2000" dirty="0"/>
                        <a:t>～</a:t>
                      </a:r>
                      <a:r>
                        <a:rPr kumimoji="1" lang="en-US" altLang="ja-JP" sz="2000" dirty="0"/>
                        <a:t>2</a:t>
                      </a:r>
                      <a:r>
                        <a:rPr kumimoji="1" lang="ja-JP" altLang="en-US" sz="2000" dirty="0"/>
                        <a:t>分</a:t>
                      </a:r>
                      <a:endParaRPr kumimoji="1" lang="en-US" altLang="ja-JP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10</a:t>
                      </a:r>
                      <a:r>
                        <a:rPr kumimoji="1" lang="ja-JP" altLang="en-US" sz="2000" dirty="0"/>
                        <a:t>分</a:t>
                      </a:r>
                      <a:endParaRPr kumimoji="1" lang="en-US" altLang="ja-JP" sz="2000" dirty="0"/>
                    </a:p>
                    <a:p>
                      <a:pPr algn="ctr"/>
                      <a:r>
                        <a:rPr kumimoji="1" lang="ja-JP" altLang="en-US" sz="2000" dirty="0"/>
                        <a:t>（一人</a:t>
                      </a:r>
                      <a:r>
                        <a:rPr kumimoji="1" lang="en-US" altLang="ja-JP" sz="2000" dirty="0"/>
                        <a:t>2</a:t>
                      </a:r>
                      <a:r>
                        <a:rPr kumimoji="1" lang="ja-JP" altLang="en-US" sz="2000" dirty="0"/>
                        <a:t>分程）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約</a:t>
                      </a:r>
                      <a:r>
                        <a:rPr kumimoji="1" lang="en-US" altLang="ja-JP" sz="2000" dirty="0"/>
                        <a:t>3</a:t>
                      </a:r>
                      <a:r>
                        <a:rPr kumimoji="1" lang="ja-JP" altLang="en-US" sz="2000" dirty="0"/>
                        <a:t>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約</a:t>
                      </a:r>
                      <a:r>
                        <a:rPr kumimoji="1" lang="en-US" altLang="ja-JP" sz="2000" dirty="0"/>
                        <a:t>22</a:t>
                      </a:r>
                      <a:r>
                        <a:rPr kumimoji="1" lang="ja-JP" altLang="en-US" sz="2000" dirty="0"/>
                        <a:t>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2797787"/>
                  </a:ext>
                </a:extLst>
              </a:tr>
              <a:tr h="379379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2000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solidFill>
                            <a:srgbClr val="0000FF"/>
                          </a:solidFill>
                        </a:rPr>
                        <a:t>50</a:t>
                      </a:r>
                      <a:r>
                        <a:rPr kumimoji="1" lang="ja-JP" altLang="en-US" sz="2000" dirty="0">
                          <a:solidFill>
                            <a:srgbClr val="0000FF"/>
                          </a:solidFill>
                        </a:rPr>
                        <a:t>分程</a:t>
                      </a:r>
                      <a:endParaRPr kumimoji="1" lang="en-US" altLang="ja-JP" sz="2000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3954187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9CCFB45-AD00-4D79-AD82-1D0A1C13E328}"/>
              </a:ext>
            </a:extLst>
          </p:cNvPr>
          <p:cNvSpPr txBox="1"/>
          <p:nvPr/>
        </p:nvSpPr>
        <p:spPr>
          <a:xfrm>
            <a:off x="4412195" y="5104830"/>
            <a:ext cx="2980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1200" dirty="0"/>
              <a:t>*</a:t>
            </a:r>
            <a:r>
              <a:rPr kumimoji="1" lang="ja-JP" altLang="en-US" sz="1200" dirty="0"/>
              <a:t>間に合わなければ、</a:t>
            </a:r>
            <a:r>
              <a:rPr kumimoji="1" lang="en-US" altLang="ja-JP" sz="1200" dirty="0"/>
              <a:t>BOR</a:t>
            </a:r>
            <a:r>
              <a:rPr kumimoji="1" lang="ja-JP" altLang="en-US" sz="1200" dirty="0"/>
              <a:t>後に再度張り出し</a:t>
            </a:r>
          </a:p>
          <a:p>
            <a:pPr algn="r"/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651848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タイトル 1">
            <a:extLst>
              <a:ext uri="{FF2B5EF4-FFF2-40B4-BE49-F238E27FC236}">
                <a16:creationId xmlns:a16="http://schemas.microsoft.com/office/drawing/2014/main" id="{89610A67-55A2-4B83-8507-37E42187F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945" y="707879"/>
            <a:ext cx="6638382" cy="468450"/>
          </a:xfrm>
        </p:spPr>
        <p:txBody>
          <a:bodyPr/>
          <a:lstStyle/>
          <a:p>
            <a:r>
              <a:rPr lang="ja-JP" altLang="en-US" dirty="0"/>
              <a:t>動画視聴（５）オシエルズとふり返り （</a:t>
            </a:r>
            <a:r>
              <a:rPr lang="en-US" altLang="ja-JP" dirty="0"/>
              <a:t>3</a:t>
            </a:r>
            <a:r>
              <a:rPr lang="ja-JP" altLang="en-US" dirty="0"/>
              <a:t>分</a:t>
            </a:r>
            <a:r>
              <a:rPr lang="en-US" altLang="ja-JP" dirty="0"/>
              <a:t>15</a:t>
            </a:r>
            <a:r>
              <a:rPr lang="ja-JP" altLang="en-US" dirty="0"/>
              <a:t>秒）</a:t>
            </a:r>
          </a:p>
        </p:txBody>
      </p:sp>
      <p:sp>
        <p:nvSpPr>
          <p:cNvPr id="2" name="字幕 1">
            <a:extLst>
              <a:ext uri="{FF2B5EF4-FFF2-40B4-BE49-F238E27FC236}">
                <a16:creationId xmlns:a16="http://schemas.microsoft.com/office/drawing/2014/main" id="{B0DD96DB-861C-4B8E-9F2D-623DF33F01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5104FD9-5464-4442-806F-AC1FAF6221E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999376" y="1729146"/>
            <a:ext cx="9230474" cy="5142250"/>
          </a:xfrm>
        </p:spPr>
        <p:txBody>
          <a:bodyPr/>
          <a:lstStyle/>
          <a:p>
            <a:pPr>
              <a:defRPr/>
            </a:pPr>
            <a:r>
              <a:rPr lang="ja-JP" altLang="en-US" dirty="0"/>
              <a:t>「心では会っている」</a:t>
            </a: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r>
              <a:rPr lang="ja-JP" altLang="en-US" dirty="0"/>
              <a:t>前回研修のふり返り　「当時者意識」「自ら学ぶ姿勢」「教わり上手」</a:t>
            </a: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r>
              <a:rPr lang="ja-JP" altLang="en-US" dirty="0"/>
              <a:t>ふり返りのポイント</a:t>
            </a:r>
            <a:endParaRPr lang="en-US" altLang="ja-JP" dirty="0"/>
          </a:p>
          <a:p>
            <a:pPr marL="0" indent="0">
              <a:buNone/>
              <a:defRPr/>
            </a:pPr>
            <a:r>
              <a:rPr lang="ja-JP" altLang="en-US" dirty="0"/>
              <a:t>　　①具体的なエピソードを共有する</a:t>
            </a:r>
            <a:endParaRPr lang="en-US" altLang="ja-JP" dirty="0"/>
          </a:p>
          <a:p>
            <a:pPr marL="0" indent="0">
              <a:buNone/>
              <a:defRPr/>
            </a:pPr>
            <a:r>
              <a:rPr lang="ja-JP" altLang="en-US" dirty="0"/>
              <a:t>　　②自分や他者のストーリーを重要視する</a:t>
            </a:r>
            <a:endParaRPr lang="en-US" altLang="ja-JP" dirty="0"/>
          </a:p>
          <a:p>
            <a:pPr marL="0" indent="0">
              <a:buNone/>
              <a:defRPr/>
            </a:pPr>
            <a:r>
              <a:rPr lang="ja-JP" altLang="en-US" dirty="0"/>
              <a:t>　　③「それはもう分かっている」という気持ちをなくす</a:t>
            </a:r>
            <a:endParaRPr lang="en-US" altLang="ja-JP" dirty="0"/>
          </a:p>
          <a:p>
            <a:pPr marL="0" indent="0">
              <a:buNone/>
              <a:defRPr/>
            </a:pPr>
            <a:endParaRPr lang="en-US" altLang="ja-JP" dirty="0"/>
          </a:p>
          <a:p>
            <a:pPr>
              <a:defRPr/>
            </a:pPr>
            <a:r>
              <a:rPr lang="ja-JP" altLang="en-US" dirty="0"/>
              <a:t>同じことを言われても、時によって感じ方が異なる。</a:t>
            </a: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8422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B3FB80-7744-4FDA-A50D-E3D457586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入社してから、今日までをふり返って・・・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3574031-1444-4310-85BF-D445E3B182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3A2637B-5CCD-4505-A032-0DE263BF6F5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0475" y="1580252"/>
            <a:ext cx="9200824" cy="5142250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参加者用メモに、ご記入を。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sz="3200" dirty="0"/>
          </a:p>
          <a:p>
            <a:pPr marL="0" indent="0">
              <a:buNone/>
            </a:pPr>
            <a:endParaRPr kumimoji="1"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　</a:t>
            </a:r>
            <a:r>
              <a:rPr lang="ja-JP" altLang="en-US" sz="3600" dirty="0"/>
              <a:t>　</a:t>
            </a:r>
            <a:r>
              <a:rPr lang="ja-JP" altLang="en-US" sz="4000" dirty="0"/>
              <a:t>「大変さと楽しさ」「自分なりの工夫」</a:t>
            </a:r>
            <a:endParaRPr lang="en-US" altLang="ja-JP" sz="4000" dirty="0"/>
          </a:p>
          <a:p>
            <a:pPr marL="0" indent="0">
              <a:buNone/>
            </a:pPr>
            <a:r>
              <a:rPr kumimoji="1" lang="ja-JP" altLang="en-US" sz="2800" dirty="0"/>
              <a:t>　　　　</a:t>
            </a:r>
            <a:endParaRPr kumimoji="1" lang="en-US" altLang="ja-JP" sz="2800" dirty="0"/>
          </a:p>
          <a:p>
            <a:pPr marL="0" indent="0">
              <a:buNone/>
            </a:pPr>
            <a:endParaRPr kumimoji="1" lang="ja-JP" altLang="en-US" sz="20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FBCB52C-2497-435D-9C22-0617348C85CD}"/>
              </a:ext>
            </a:extLst>
          </p:cNvPr>
          <p:cNvSpPr txBox="1"/>
          <p:nvPr/>
        </p:nvSpPr>
        <p:spPr>
          <a:xfrm>
            <a:off x="1851126" y="5177066"/>
            <a:ext cx="71449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solidFill>
                  <a:srgbClr val="0000FF"/>
                </a:solidFill>
              </a:rPr>
              <a:t>個人作業で、</a:t>
            </a:r>
            <a:r>
              <a:rPr kumimoji="1" lang="en-US" altLang="ja-JP" sz="2400" dirty="0">
                <a:solidFill>
                  <a:srgbClr val="0000FF"/>
                </a:solidFill>
              </a:rPr>
              <a:t>3</a:t>
            </a:r>
            <a:r>
              <a:rPr kumimoji="1" lang="ja-JP" altLang="en-US" sz="2400" dirty="0">
                <a:solidFill>
                  <a:srgbClr val="0000FF"/>
                </a:solidFill>
              </a:rPr>
              <a:t>分間。</a:t>
            </a:r>
            <a:endParaRPr kumimoji="1" lang="en-US" altLang="ja-JP" sz="2400" dirty="0">
              <a:solidFill>
                <a:srgbClr val="0000FF"/>
              </a:solidFill>
            </a:endParaRPr>
          </a:p>
          <a:p>
            <a:r>
              <a:rPr lang="ja-JP" altLang="en-US" sz="2400" dirty="0">
                <a:solidFill>
                  <a:srgbClr val="0000FF"/>
                </a:solidFill>
              </a:rPr>
              <a:t>書いたメモは、コピペして、クラスチャットに貼りだしを。</a:t>
            </a:r>
            <a:endParaRPr lang="en-US" altLang="ja-JP" sz="2400" dirty="0">
              <a:solidFill>
                <a:srgbClr val="0000FF"/>
              </a:solidFill>
            </a:endParaRPr>
          </a:p>
          <a:p>
            <a:r>
              <a:rPr lang="ja-JP" altLang="en-US" sz="2400" dirty="0">
                <a:solidFill>
                  <a:srgbClr val="0000FF"/>
                </a:solidFill>
              </a:rPr>
              <a:t>そ</a:t>
            </a:r>
            <a:r>
              <a:rPr kumimoji="1" lang="ja-JP" altLang="en-US" sz="2400" dirty="0">
                <a:solidFill>
                  <a:srgbClr val="0000FF"/>
                </a:solidFill>
              </a:rPr>
              <a:t>の後、</a:t>
            </a:r>
            <a:r>
              <a:rPr kumimoji="1" lang="en-US" altLang="ja-JP" sz="2400" dirty="0">
                <a:solidFill>
                  <a:srgbClr val="0000FF"/>
                </a:solidFill>
              </a:rPr>
              <a:t>BOR</a:t>
            </a:r>
            <a:r>
              <a:rPr kumimoji="1" lang="ja-JP" altLang="en-US" sz="2400" dirty="0">
                <a:solidFill>
                  <a:srgbClr val="0000FF"/>
                </a:solidFill>
              </a:rPr>
              <a:t>で、４～５人で意見共有します。</a:t>
            </a:r>
            <a:endParaRPr kumimoji="1" lang="ja-JP" altLang="en-US" sz="1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550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意見交換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0"/>
          </p:nvPr>
        </p:nvSpPr>
        <p:spPr>
          <a:xfrm>
            <a:off x="878358" y="1613548"/>
            <a:ext cx="9151907" cy="51422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dirty="0"/>
              <a:t>ブレークアウトルーム（</a:t>
            </a:r>
            <a:r>
              <a:rPr kumimoji="1" lang="en-US" altLang="ja-JP" dirty="0"/>
              <a:t>BOR</a:t>
            </a:r>
            <a:r>
              <a:rPr kumimoji="1" lang="ja-JP" altLang="en-US" dirty="0"/>
              <a:t>）に分かれて、 ４～</a:t>
            </a:r>
            <a:r>
              <a:rPr lang="ja-JP" altLang="en-US" dirty="0"/>
              <a:t>５</a:t>
            </a:r>
            <a:r>
              <a:rPr kumimoji="1" lang="ja-JP" altLang="en-US" dirty="0"/>
              <a:t>名のグループ内で。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>
                <a:solidFill>
                  <a:srgbClr val="0000FF"/>
                </a:solidFill>
              </a:rPr>
              <a:t>（名前の順で早い人が「進行役」になって下さい）</a:t>
            </a:r>
            <a:endParaRPr lang="en-US" altLang="ja-JP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【</a:t>
            </a:r>
            <a:r>
              <a:rPr lang="ja-JP" altLang="en-US" dirty="0"/>
              <a:t>役割分担</a:t>
            </a:r>
            <a:r>
              <a:rPr lang="en-US" altLang="ja-JP" dirty="0"/>
              <a:t>】</a:t>
            </a:r>
            <a:r>
              <a:rPr lang="ja-JP" altLang="en-US" dirty="0"/>
              <a:t>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１）進行役：誰から発言するかを指名する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２）タイムキーパー役：時間管理を行い、全員が発言できるようにする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３）盛り上げ役：「お～！」「いい意見ですね～」等、盛り上げる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４）雑談役：意見交換が早めに終わった時に、間をもたせる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7A9ACB1-E382-47D9-BBC7-10BD2C544C5C}"/>
              </a:ext>
            </a:extLst>
          </p:cNvPr>
          <p:cNvSpPr txBox="1"/>
          <p:nvPr/>
        </p:nvSpPr>
        <p:spPr>
          <a:xfrm>
            <a:off x="1511378" y="5959704"/>
            <a:ext cx="76658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solidFill>
                  <a:srgbClr val="FF0000"/>
                </a:solidFill>
              </a:rPr>
              <a:t>「</a:t>
            </a:r>
            <a:r>
              <a:rPr lang="ja-JP" altLang="en-US" sz="4000" dirty="0">
                <a:solidFill>
                  <a:srgbClr val="FF0000"/>
                </a:solidFill>
              </a:rPr>
              <a:t>大変さと楽しさ」「工夫」の共有</a:t>
            </a:r>
            <a:r>
              <a:rPr kumimoji="1" lang="ja-JP" altLang="en-US" sz="4000" dirty="0">
                <a:solidFill>
                  <a:srgbClr val="FF0000"/>
                </a:solidFill>
              </a:rPr>
              <a:t>を。</a:t>
            </a:r>
            <a:endParaRPr kumimoji="1" lang="en-US" altLang="ja-JP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095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タイトル 1">
            <a:extLst>
              <a:ext uri="{FF2B5EF4-FFF2-40B4-BE49-F238E27FC236}">
                <a16:creationId xmlns:a16="http://schemas.microsoft.com/office/drawing/2014/main" id="{85B6AB54-3132-4828-8BCA-C7F6B2D43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945" y="707879"/>
            <a:ext cx="7386528" cy="468450"/>
          </a:xfrm>
        </p:spPr>
        <p:txBody>
          <a:bodyPr/>
          <a:lstStyle/>
          <a:p>
            <a:r>
              <a:rPr lang="ja-JP" altLang="en-US" dirty="0"/>
              <a:t>動画視聴（６）オシエルズと考える今後　 （</a:t>
            </a:r>
            <a:r>
              <a:rPr lang="en-US" altLang="ja-JP" dirty="0"/>
              <a:t>3</a:t>
            </a:r>
            <a:r>
              <a:rPr lang="ja-JP" altLang="en-US" dirty="0"/>
              <a:t>分</a:t>
            </a:r>
            <a:r>
              <a:rPr lang="en-US" altLang="ja-JP" dirty="0"/>
              <a:t>24</a:t>
            </a:r>
            <a:r>
              <a:rPr lang="ja-JP" altLang="en-US" dirty="0"/>
              <a:t>秒）</a:t>
            </a:r>
          </a:p>
        </p:txBody>
      </p:sp>
      <p:sp>
        <p:nvSpPr>
          <p:cNvPr id="2" name="字幕 1">
            <a:extLst>
              <a:ext uri="{FF2B5EF4-FFF2-40B4-BE49-F238E27FC236}">
                <a16:creationId xmlns:a16="http://schemas.microsoft.com/office/drawing/2014/main" id="{0E950BB5-0A83-4DE5-9AEF-B7E4084659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66609" y="895260"/>
            <a:ext cx="3164690" cy="270659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0F5C5D5-50A2-4386-86F1-143F5316B28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78358" y="1957388"/>
            <a:ext cx="8931923" cy="479841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ja-JP" altLang="en-US" dirty="0"/>
              <a:t>「最後にメッセージを」</a:t>
            </a: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r>
              <a:rPr lang="ja-JP" altLang="en-US" dirty="0"/>
              <a:t>同期との絆を、大切に。</a:t>
            </a: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r>
              <a:rPr lang="ja-JP" altLang="en-US" dirty="0"/>
              <a:t>いつ先輩になってもいいように、今から心構えを作っておく。</a:t>
            </a: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r>
              <a:rPr lang="ja-JP" altLang="en-US" dirty="0"/>
              <a:t>「教わり上手な後輩」は、「教え上手な先輩」になれる！</a:t>
            </a: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6952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B3FB80-7744-4FDA-A50D-E3D457586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動画視聴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3574031-1444-4310-85BF-D445E3B182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3A2637B-5CCD-4505-A032-0DE263BF6F5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0475" y="1580252"/>
            <a:ext cx="9200824" cy="5142250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参加者用メモに、ご記入を。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sz="3200" dirty="0"/>
          </a:p>
          <a:p>
            <a:pPr marL="0" indent="0">
              <a:buNone/>
            </a:pPr>
            <a:endParaRPr kumimoji="1"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　</a:t>
            </a:r>
            <a:r>
              <a:rPr lang="ja-JP" altLang="en-US" sz="3600" dirty="0"/>
              <a:t>　今後、先輩になった時に、心掛けたいこと</a:t>
            </a:r>
            <a:endParaRPr kumimoji="1" lang="ja-JP" altLang="en-US" sz="20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80266CC-BCCE-4E1A-A440-4991A627913D}"/>
              </a:ext>
            </a:extLst>
          </p:cNvPr>
          <p:cNvSpPr txBox="1"/>
          <p:nvPr/>
        </p:nvSpPr>
        <p:spPr>
          <a:xfrm>
            <a:off x="1851126" y="5177066"/>
            <a:ext cx="71449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solidFill>
                  <a:srgbClr val="0000FF"/>
                </a:solidFill>
              </a:rPr>
              <a:t>個人作業で、</a:t>
            </a:r>
            <a:r>
              <a:rPr kumimoji="1" lang="en-US" altLang="ja-JP" sz="2400" dirty="0">
                <a:solidFill>
                  <a:srgbClr val="0000FF"/>
                </a:solidFill>
              </a:rPr>
              <a:t>3</a:t>
            </a:r>
            <a:r>
              <a:rPr kumimoji="1" lang="ja-JP" altLang="en-US" sz="2400" dirty="0">
                <a:solidFill>
                  <a:srgbClr val="0000FF"/>
                </a:solidFill>
              </a:rPr>
              <a:t>分間。</a:t>
            </a:r>
            <a:endParaRPr kumimoji="1" lang="en-US" altLang="ja-JP" sz="2400" dirty="0">
              <a:solidFill>
                <a:srgbClr val="0000FF"/>
              </a:solidFill>
            </a:endParaRPr>
          </a:p>
          <a:p>
            <a:r>
              <a:rPr lang="ja-JP" altLang="en-US" sz="2400" dirty="0">
                <a:solidFill>
                  <a:srgbClr val="0000FF"/>
                </a:solidFill>
              </a:rPr>
              <a:t>書いたメモは、コピペして、クラスチャットに貼りだしを。</a:t>
            </a:r>
            <a:endParaRPr lang="en-US" altLang="ja-JP" sz="2400" dirty="0">
              <a:solidFill>
                <a:srgbClr val="0000FF"/>
              </a:solidFill>
            </a:endParaRPr>
          </a:p>
          <a:p>
            <a:r>
              <a:rPr lang="ja-JP" altLang="en-US" sz="2400" dirty="0">
                <a:solidFill>
                  <a:srgbClr val="0000FF"/>
                </a:solidFill>
              </a:rPr>
              <a:t>そ</a:t>
            </a:r>
            <a:r>
              <a:rPr kumimoji="1" lang="ja-JP" altLang="en-US" sz="2400" dirty="0">
                <a:solidFill>
                  <a:srgbClr val="0000FF"/>
                </a:solidFill>
              </a:rPr>
              <a:t>の後、</a:t>
            </a:r>
            <a:r>
              <a:rPr kumimoji="1" lang="en-US" altLang="ja-JP" sz="2400" dirty="0">
                <a:solidFill>
                  <a:srgbClr val="0000FF"/>
                </a:solidFill>
              </a:rPr>
              <a:t>BOR</a:t>
            </a:r>
            <a:r>
              <a:rPr kumimoji="1" lang="ja-JP" altLang="en-US" sz="2400" dirty="0">
                <a:solidFill>
                  <a:srgbClr val="0000FF"/>
                </a:solidFill>
              </a:rPr>
              <a:t>で、４～５人で意見共有します。</a:t>
            </a:r>
            <a:endParaRPr kumimoji="1" lang="ja-JP" altLang="en-US" sz="1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163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672F7E-88E0-40D8-B32F-35674C9FE1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648" y="2624198"/>
            <a:ext cx="9085342" cy="982579"/>
          </a:xfrm>
        </p:spPr>
        <p:txBody>
          <a:bodyPr>
            <a:normAutofit fontScale="90000"/>
          </a:bodyPr>
          <a:lstStyle/>
          <a:p>
            <a:r>
              <a:rPr lang="ja-JP" altLang="en-US" sz="3100" dirty="0"/>
              <a:t>新人フォロー研修</a:t>
            </a:r>
            <a:br>
              <a:rPr lang="en-US" altLang="ja-JP" dirty="0"/>
            </a:br>
            <a:r>
              <a:rPr lang="ja-JP" altLang="en-US" dirty="0"/>
              <a:t>「ふり返りと今後」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583EC3F-BD85-4EE1-B6BC-194AD5632E34}"/>
              </a:ext>
            </a:extLst>
          </p:cNvPr>
          <p:cNvSpPr txBox="1"/>
          <p:nvPr/>
        </p:nvSpPr>
        <p:spPr>
          <a:xfrm>
            <a:off x="4831999" y="5060373"/>
            <a:ext cx="10246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1200" dirty="0"/>
              <a:t>講師用ガイド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38321588"/>
      </p:ext>
    </p:extLst>
  </p:cSld>
  <p:clrMapOvr>
    <a:masterClrMapping/>
  </p:clrMapOvr>
</p:sld>
</file>

<file path=ppt/theme/theme1.xml><?xml version="1.0" encoding="utf-8"?>
<a:theme xmlns:a="http://schemas.openxmlformats.org/drawingml/2006/main" name="lw_pp_0325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r">
          <a:defRPr sz="12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lw_pp_0325a</Template>
  <TotalTime>0</TotalTime>
  <Words>512</Words>
  <Application>Microsoft Office PowerPoint</Application>
  <PresentationFormat>ユーザー設定</PresentationFormat>
  <Paragraphs>89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1" baseType="lpstr">
      <vt:lpstr>Arial</vt:lpstr>
      <vt:lpstr>Calibri</vt:lpstr>
      <vt:lpstr>lw_pp_0325a</vt:lpstr>
      <vt:lpstr>新人フォロー研修 「ふり返りと今後」</vt:lpstr>
      <vt:lpstr>スケジュール（目安）</vt:lpstr>
      <vt:lpstr>動画視聴（５）オシエルズとふり返り （3分15秒）</vt:lpstr>
      <vt:lpstr>入社してから、今日までをふり返って・・・</vt:lpstr>
      <vt:lpstr>意見交換</vt:lpstr>
      <vt:lpstr>動画視聴（６）オシエルズと考える今後　 （3分24秒）</vt:lpstr>
      <vt:lpstr>動画視聴</vt:lpstr>
      <vt:lpstr>新人フォロー研修 「ふり返りと今後」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2021-10-25T12:27:47Z</dcterms:created>
  <dcterms:modified xsi:type="dcterms:W3CDTF">2021-10-25T12:28:05Z</dcterms:modified>
</cp:coreProperties>
</file>